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92" r:id="rId2"/>
    <p:sldMasterId id="2147483670" r:id="rId3"/>
    <p:sldMasterId id="2147483681" r:id="rId4"/>
  </p:sldMasterIdLst>
  <p:notesMasterIdLst>
    <p:notesMasterId r:id="rId13"/>
  </p:notesMasterIdLst>
  <p:sldIdLst>
    <p:sldId id="256" r:id="rId5"/>
    <p:sldId id="262" r:id="rId6"/>
    <p:sldId id="257" r:id="rId7"/>
    <p:sldId id="260" r:id="rId8"/>
    <p:sldId id="258" r:id="rId9"/>
    <p:sldId id="263" r:id="rId10"/>
    <p:sldId id="259" r:id="rId11"/>
    <p:sldId id="261"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1" clrIdx="0">
    <p:extLst>
      <p:ext uri="{19B8F6BF-5375-455C-9EA6-DF929625EA0E}">
        <p15:presenceInfo xmlns:p15="http://schemas.microsoft.com/office/powerpoint/2012/main" userId="a77e6e0534055a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B7A3"/>
    <a:srgbClr val="90BE7D"/>
    <a:srgbClr val="7FA86C"/>
    <a:srgbClr val="5BC7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25258" autoAdjust="0"/>
  </p:normalViewPr>
  <p:slideViewPr>
    <p:cSldViewPr snapToGrid="0">
      <p:cViewPr varScale="1">
        <p:scale>
          <a:sx n="52" d="100"/>
          <a:sy n="52" d="100"/>
        </p:scale>
        <p:origin x="727" y="41"/>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137A7-233C-4615-B57F-82E12C2EF77C}" type="datetimeFigureOut">
              <a:rPr lang="en-US" smtClean="0"/>
              <a:t>9/15/2022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6F9C8-7AB8-4F12-AC78-F03044600AAD}" type="slidenum">
              <a:rPr lang="en-US" smtClean="0"/>
              <a:t>‹#›</a:t>
            </a:fld>
            <a:endParaRPr lang="en-US"/>
          </a:p>
        </p:txBody>
      </p:sp>
    </p:spTree>
    <p:extLst>
      <p:ext uri="{BB962C8B-B14F-4D97-AF65-F5344CB8AC3E}">
        <p14:creationId xmlns:p14="http://schemas.microsoft.com/office/powerpoint/2010/main" val="1177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0"/>
              </a:spcAft>
            </a:pPr>
            <a:r>
              <a:rPr lang="en-US" b="1" dirty="0">
                <a:effectLst/>
                <a:ea typeface="Calibri" panose="020F0502020204030204" pitchFamily="34" charset="0"/>
              </a:rPr>
              <a:t>Standard: </a:t>
            </a:r>
            <a:endParaRPr lang="en-US" dirty="0">
              <a:effectLst/>
              <a:ea typeface="Arial" panose="020B0604020202020204" pitchFamily="34" charset="0"/>
            </a:endParaRPr>
          </a:p>
          <a:p>
            <a:pPr marL="0" marR="0">
              <a:spcAft>
                <a:spcPts val="0"/>
              </a:spcAft>
            </a:pPr>
            <a:r>
              <a:rPr lang="en-US" sz="1200" dirty="0">
                <a:effectLst/>
                <a:ea typeface="Calibri" panose="020F0502020204030204" pitchFamily="34" charset="0"/>
              </a:rPr>
              <a:t>Essential Concept and/or Skill: Communicate and work productively with others emphasizing collaboration and cultural awareness to produce quality work. </a:t>
            </a:r>
          </a:p>
          <a:p>
            <a:pPr marL="0" marR="0">
              <a:spcAft>
                <a:spcPts val="0"/>
              </a:spcAft>
            </a:pPr>
            <a:endParaRPr lang="en-US" sz="1200"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Interact positively as a team member.</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Cooperate with others in a group setting.</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Generate ideas with group members.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Are active listeners.</a:t>
            </a:r>
            <a:endParaRPr lang="en-US" sz="1200" u="none" strike="noStrike" dirty="0">
              <a:effectLst/>
              <a:ea typeface="Arial" panose="020B0604020202020204" pitchFamily="34" charset="0"/>
            </a:endParaRP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Read and understand information in a variety of forms.</a:t>
            </a:r>
          </a:p>
          <a:p>
            <a:pPr marL="171450" marR="0" lvl="0" indent="-171450">
              <a:spcAft>
                <a:spcPts val="0"/>
              </a:spcAft>
              <a:buFont typeface="Arial" panose="020B0604020202020204" pitchFamily="34" charset="0"/>
              <a:buChar char="•"/>
            </a:pPr>
            <a:r>
              <a:rPr lang="en-US" sz="1200" u="none" strike="noStrike" dirty="0">
                <a:effectLst/>
                <a:ea typeface="Calibri" panose="020F0502020204030204" pitchFamily="34" charset="0"/>
              </a:rPr>
              <a:t>Express ideas.</a:t>
            </a:r>
            <a:endParaRPr lang="en-US" sz="1200" u="none" strike="noStrike" dirty="0">
              <a:effectLst/>
              <a:ea typeface="Arial" panose="020B0604020202020204" pitchFamily="34" charset="0"/>
            </a:endParaRPr>
          </a:p>
          <a:p>
            <a:pPr marL="0" marR="0">
              <a:spcAft>
                <a:spcPts val="0"/>
              </a:spcAft>
            </a:pPr>
            <a:r>
              <a:rPr lang="en-US" sz="1200" b="1" dirty="0">
                <a:effectLst/>
                <a:ea typeface="Arial" panose="020B0604020202020204" pitchFamily="34" charset="0"/>
              </a:rPr>
              <a:t> </a:t>
            </a:r>
            <a:endParaRPr lang="en-US" sz="1200" dirty="0">
              <a:effectLst/>
              <a:ea typeface="Arial" panose="020B0604020202020204" pitchFamily="34" charset="0"/>
            </a:endParaRPr>
          </a:p>
          <a:p>
            <a:pPr marL="0" marR="0">
              <a:spcAft>
                <a:spcPts val="0"/>
              </a:spcAft>
            </a:pPr>
            <a:r>
              <a:rPr lang="en-US" b="1" dirty="0">
                <a:effectLst/>
                <a:ea typeface="Arial" panose="020B0604020202020204" pitchFamily="34" charset="0"/>
              </a:rPr>
              <a:t>Skill: </a:t>
            </a:r>
            <a:endParaRPr lang="en-US" dirty="0">
              <a:effectLst/>
              <a:ea typeface="Arial" panose="020B0604020202020204" pitchFamily="34" charset="0"/>
            </a:endParaRPr>
          </a:p>
          <a:p>
            <a:pPr marL="0" marR="0">
              <a:spcAft>
                <a:spcPts val="0"/>
              </a:spcAft>
            </a:pPr>
            <a:r>
              <a:rPr lang="en-US" sz="1200" dirty="0">
                <a:effectLst/>
                <a:ea typeface="Arial" panose="020B0604020202020204" pitchFamily="34" charset="0"/>
              </a:rPr>
              <a:t>Active listening, express ideas </a:t>
            </a:r>
          </a:p>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3</a:t>
            </a:fld>
            <a:endParaRPr lang="en-US"/>
          </a:p>
        </p:txBody>
      </p:sp>
    </p:spTree>
    <p:extLst>
      <p:ext uri="{BB962C8B-B14F-4D97-AF65-F5344CB8AC3E}">
        <p14:creationId xmlns:p14="http://schemas.microsoft.com/office/powerpoint/2010/main" val="75198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7</a:t>
            </a:fld>
            <a:endParaRPr lang="en-US"/>
          </a:p>
        </p:txBody>
      </p:sp>
    </p:spTree>
    <p:extLst>
      <p:ext uri="{BB962C8B-B14F-4D97-AF65-F5344CB8AC3E}">
        <p14:creationId xmlns:p14="http://schemas.microsoft.com/office/powerpoint/2010/main" val="125680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6F9C8-7AB8-4F12-AC78-F03044600AAD}" type="slidenum">
              <a:rPr lang="en-US" smtClean="0"/>
              <a:t>8</a:t>
            </a:fld>
            <a:endParaRPr lang="en-US"/>
          </a:p>
        </p:txBody>
      </p:sp>
    </p:spTree>
    <p:extLst>
      <p:ext uri="{BB962C8B-B14F-4D97-AF65-F5344CB8AC3E}">
        <p14:creationId xmlns:p14="http://schemas.microsoft.com/office/powerpoint/2010/main" val="33400911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02988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4920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2206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924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0063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95322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51936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5633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26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00829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47780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6759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7240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4008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61854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326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890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89501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92741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483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66719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90645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63030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2395039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AE94A-66EE-4544-82D0-77C07FE343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41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B42A7-2BF8-43B7-994C-7A1CC36713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36790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8651E-7BCB-46C4-B594-F8CEACEAC7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609373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11800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62135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5879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8876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0975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5987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9ECCD-5E5D-4C97-9B46-D30C9B8800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451057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940C9-6320-4DDC-85BB-BEE3AAC833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0925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D2585-E7F9-4713-9184-6512374D0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09073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14B22-EB2A-4700-A6C3-9739C4F3B4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497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915F51-A154-4E13-AF4E-766A90B3EC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1215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2E43AA-0310-4A7D-90CC-6A5FFB590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2160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880D8-7951-4769-8510-C88135FBF5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9376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12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74489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539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9079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4.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3.xml"/><Relationship Id="rId7" Type="http://schemas.openxmlformats.org/officeDocument/2006/relationships/image" Target="../media/image49.png"/><Relationship Id="rId2" Type="http://schemas.openxmlformats.org/officeDocument/2006/relationships/slideLayout" Target="../slideLayouts/slideLayout22.xml"/><Relationship Id="rId1" Type="http://schemas.openxmlformats.org/officeDocument/2006/relationships/tags" Target="../tags/tag9.xml"/><Relationship Id="rId6" Type="http://schemas.openxmlformats.org/officeDocument/2006/relationships/image" Target="../media/image48.jpg"/><Relationship Id="rId5" Type="http://schemas.openxmlformats.org/officeDocument/2006/relationships/image" Target="../media/image47.png"/><Relationship Id="rId10" Type="http://schemas.openxmlformats.org/officeDocument/2006/relationships/image" Target="../media/image51.png"/><Relationship Id="rId4" Type="http://schemas.openxmlformats.org/officeDocument/2006/relationships/image" Target="../media/image46.jpg"/><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F72AADC2-9051-4575-A3D1-ED0192B502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5785" y="2658111"/>
            <a:ext cx="3835022" cy="3523352"/>
          </a:xfrm>
          <a:prstGeom prst="rect">
            <a:avLst/>
          </a:prstGeom>
        </p:spPr>
      </p:pic>
      <p:sp>
        <p:nvSpPr>
          <p:cNvPr id="6" name="Text Placeholder 9">
            <a:extLst>
              <a:ext uri="{FF2B5EF4-FFF2-40B4-BE49-F238E27FC236}">
                <a16:creationId xmlns:a16="http://schemas.microsoft.com/office/drawing/2014/main" id="{DCCEAB94-3615-4F5F-A3D3-B45AC8A17044}"/>
              </a:ext>
            </a:extLst>
          </p:cNvPr>
          <p:cNvSpPr txBox="1">
            <a:spLocks/>
          </p:cNvSpPr>
          <p:nvPr/>
        </p:nvSpPr>
        <p:spPr>
          <a:xfrm>
            <a:off x="2828488" y="478175"/>
            <a:ext cx="9454392" cy="39416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rgbClr val="F36C25"/>
              </a:solidFill>
              <a:effectLst/>
              <a:uLnTx/>
              <a:uFillTx/>
              <a:latin typeface="Eras Bold ITC" panose="020B0602030504020804" pitchFamily="34" charset="77"/>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a:ln>
                  <a:solidFill>
                    <a:schemeClr val="accent6"/>
                  </a:solidFill>
                </a:ln>
                <a:solidFill>
                  <a:srgbClr val="F36C25"/>
                </a:solidFill>
                <a:effectLst/>
                <a:uLnTx/>
                <a:uFillTx/>
                <a:latin typeface="Eras Bold ITC" panose="020B0907030504020204" pitchFamily="34" charset="0"/>
              </a:rPr>
              <a:t>Conscious </a:t>
            </a:r>
            <a:r>
              <a:rPr lang="en-US" sz="6600" b="1" dirty="0">
                <a:ln>
                  <a:solidFill>
                    <a:schemeClr val="accent6"/>
                  </a:solidFill>
                </a:ln>
                <a:solidFill>
                  <a:srgbClr val="F36C25"/>
                </a:solidFill>
                <a:latin typeface="Eras Bold ITC" panose="020B0907030504020204" pitchFamily="34" charset="0"/>
              </a:rPr>
              <a:t>Acts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600" b="1" dirty="0">
                <a:ln>
                  <a:solidFill>
                    <a:schemeClr val="accent6"/>
                  </a:solidFill>
                </a:ln>
                <a:solidFill>
                  <a:srgbClr val="F36C25"/>
                </a:solidFill>
                <a:latin typeface="Eras Bold ITC" panose="020B0907030504020204" pitchFamily="34" charset="0"/>
              </a:rPr>
              <a:t> </a:t>
            </a:r>
            <a:r>
              <a:rPr kumimoji="0" lang="en-US" sz="6600" b="1" i="0" u="none" strike="noStrike" kern="1200" cap="none" spc="0" normalizeH="0" baseline="0" noProof="0" dirty="0">
                <a:ln>
                  <a:solidFill>
                    <a:schemeClr val="accent6"/>
                  </a:solidFill>
                </a:ln>
                <a:solidFill>
                  <a:srgbClr val="F36C25"/>
                </a:solidFill>
                <a:effectLst/>
                <a:uLnTx/>
                <a:uFillTx/>
                <a:latin typeface="Eras Bold ITC" panose="020B0907030504020204" pitchFamily="34" charset="0"/>
              </a:rPr>
              <a:t>Of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600" b="1" dirty="0">
                <a:ln>
                  <a:solidFill>
                    <a:schemeClr val="accent6"/>
                  </a:solidFill>
                </a:ln>
                <a:solidFill>
                  <a:srgbClr val="F36C25"/>
                </a:solidFill>
                <a:latin typeface="Eras Bold ITC" panose="020B0907030504020204" pitchFamily="34" charset="0"/>
              </a:rPr>
              <a:t>Kindness</a:t>
            </a:r>
            <a:endParaRPr kumimoji="0" lang="en-US" sz="5400" b="0" i="0" u="none" strike="noStrike" kern="1200" cap="none" spc="0" normalizeH="0" baseline="0" noProof="0" dirty="0">
              <a:ln>
                <a:solidFill>
                  <a:schemeClr val="accent6"/>
                </a:solidFill>
              </a:ln>
              <a:solidFill>
                <a:prstClr val="black"/>
              </a:solidFill>
              <a:effectLst/>
              <a:uLnTx/>
              <a:uFillTx/>
              <a:latin typeface="Eras Bold ITC" panose="020B0907030504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A8E88"/>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rgbClr val="3A8E88"/>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2656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382E2F-6750-40EE-884E-B33F5A730F96}"/>
              </a:ext>
            </a:extLst>
          </p:cNvPr>
          <p:cNvSpPr txBox="1">
            <a:spLocks/>
          </p:cNvSpPr>
          <p:nvPr/>
        </p:nvSpPr>
        <p:spPr>
          <a:xfrm>
            <a:off x="1482725" y="1070769"/>
            <a:ext cx="10709275" cy="4716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9600" b="1" dirty="0">
              <a:ln w="28575">
                <a:solidFill>
                  <a:schemeClr val="accent6"/>
                </a:solidFill>
              </a:ln>
              <a:solidFill>
                <a:srgbClr val="F36C25"/>
              </a:solidFill>
              <a:latin typeface="Eras Bold ITC" panose="020B0602030504020804" pitchFamily="34" charset="77"/>
            </a:endParaRPr>
          </a:p>
          <a:p>
            <a:pPr marL="0" indent="0" algn="ctr">
              <a:buFont typeface="Arial" panose="020B0604020202020204" pitchFamily="34" charset="0"/>
              <a:buNone/>
            </a:pPr>
            <a:r>
              <a:rPr lang="en-US" sz="9600" b="1" dirty="0">
                <a:ln w="28575">
                  <a:solidFill>
                    <a:schemeClr val="accent6"/>
                  </a:solidFill>
                </a:ln>
                <a:solidFill>
                  <a:srgbClr val="F36C25"/>
                </a:solidFill>
                <a:latin typeface="Eras Bold ITC" panose="020B0602030504020804" pitchFamily="34" charset="77"/>
              </a:rPr>
              <a:t>Week Three</a:t>
            </a:r>
          </a:p>
        </p:txBody>
      </p:sp>
    </p:spTree>
    <p:custDataLst>
      <p:tags r:id="rId1"/>
    </p:custDataLst>
    <p:extLst>
      <p:ext uri="{BB962C8B-B14F-4D97-AF65-F5344CB8AC3E}">
        <p14:creationId xmlns:p14="http://schemas.microsoft.com/office/powerpoint/2010/main" val="160572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D3E08E1-385B-43BD-AD6A-89F5DB6503F2}"/>
              </a:ext>
            </a:extLst>
          </p:cNvPr>
          <p:cNvGrpSpPr/>
          <p:nvPr/>
        </p:nvGrpSpPr>
        <p:grpSpPr>
          <a:xfrm>
            <a:off x="3301799" y="632897"/>
            <a:ext cx="5588401" cy="2969857"/>
            <a:chOff x="3301799" y="125835"/>
            <a:chExt cx="5588401" cy="2969857"/>
          </a:xfrm>
          <a:effectLst/>
          <a:scene3d>
            <a:camera prst="perspectiveFront"/>
            <a:lightRig rig="threePt" dir="t"/>
          </a:scene3d>
        </p:grpSpPr>
        <p:pic>
          <p:nvPicPr>
            <p:cNvPr id="13" name="Picture 12">
              <a:extLst>
                <a:ext uri="{FF2B5EF4-FFF2-40B4-BE49-F238E27FC236}">
                  <a16:creationId xmlns:a16="http://schemas.microsoft.com/office/drawing/2014/main" id="{D51BB656-6EB9-4FDD-A053-14CD7685EF86}"/>
                </a:ext>
              </a:extLst>
            </p:cNvPr>
            <p:cNvPicPr>
              <a:picLocks noChangeAspect="1"/>
            </p:cNvPicPr>
            <p:nvPr/>
          </p:nvPicPr>
          <p:blipFill>
            <a:blip r:embed="rId4"/>
            <a:stretch>
              <a:fillRect/>
            </a:stretch>
          </p:blipFill>
          <p:spPr>
            <a:xfrm>
              <a:off x="3875715" y="482905"/>
              <a:ext cx="4748178" cy="2255716"/>
            </a:xfrm>
            <a:prstGeom prst="rect">
              <a:avLst/>
            </a:prstGeom>
          </p:spPr>
        </p:pic>
        <p:pic>
          <p:nvPicPr>
            <p:cNvPr id="9" name="Picture 8" descr="A picture containing text, picture frame, display&#10;&#10;Description automatically generated">
              <a:extLst>
                <a:ext uri="{FF2B5EF4-FFF2-40B4-BE49-F238E27FC236}">
                  <a16:creationId xmlns:a16="http://schemas.microsoft.com/office/drawing/2014/main" id="{9A81E988-DC0E-4336-A4D4-FACAE3DDB0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1799" y="125835"/>
              <a:ext cx="5588401" cy="2969857"/>
            </a:xfrm>
            <a:prstGeom prst="rect">
              <a:avLst/>
            </a:prstGeom>
          </p:spPr>
        </p:pic>
      </p:grpSp>
      <p:sp>
        <p:nvSpPr>
          <p:cNvPr id="4" name="TextBox 3">
            <a:extLst>
              <a:ext uri="{FF2B5EF4-FFF2-40B4-BE49-F238E27FC236}">
                <a16:creationId xmlns:a16="http://schemas.microsoft.com/office/drawing/2014/main" id="{265E2B69-DF91-4E7A-9528-D46A2C824657}"/>
              </a:ext>
            </a:extLst>
          </p:cNvPr>
          <p:cNvSpPr txBox="1"/>
          <p:nvPr/>
        </p:nvSpPr>
        <p:spPr>
          <a:xfrm>
            <a:off x="1546194" y="3653252"/>
            <a:ext cx="9099612" cy="2739211"/>
          </a:xfrm>
          <a:prstGeom prst="rect">
            <a:avLst/>
          </a:prstGeom>
          <a:noFill/>
        </p:spPr>
        <p:txBody>
          <a:bodyPr wrap="square">
            <a:spAutoFit/>
          </a:bodyPr>
          <a:lstStyle/>
          <a:p>
            <a:pPr algn="ctr"/>
            <a:r>
              <a:rPr lang="en-US" sz="3200" b="1" dirty="0">
                <a:solidFill>
                  <a:srgbClr val="F08019"/>
                </a:solidFill>
                <a:latin typeface="Eras Medium ITC" panose="020B0602030504020804" pitchFamily="34" charset="0"/>
              </a:rPr>
              <a:t>Learning Objective:</a:t>
            </a:r>
          </a:p>
          <a:p>
            <a:pPr algn="ctr"/>
            <a:r>
              <a:rPr lang="en-US" sz="2800" dirty="0">
                <a:solidFill>
                  <a:srgbClr val="F08019"/>
                </a:solidFill>
                <a:latin typeface="Eras Medium ITC" panose="020B0602030504020804" pitchFamily="34" charset="0"/>
              </a:rPr>
              <a:t> </a:t>
            </a:r>
          </a:p>
          <a:p>
            <a:pPr algn="ctr"/>
            <a:r>
              <a:rPr lang="en-US" sz="2800" i="1" u="sng" dirty="0">
                <a:solidFill>
                  <a:srgbClr val="3A8E8A"/>
                </a:solidFill>
                <a:latin typeface="Eras Medium ITC" panose="020B0602030504020804" pitchFamily="34" charset="0"/>
              </a:rPr>
              <a:t>I can</a:t>
            </a:r>
            <a:r>
              <a:rPr lang="en-US" sz="2800" i="1" dirty="0">
                <a:solidFill>
                  <a:srgbClr val="3A8E8A"/>
                </a:solidFill>
                <a:latin typeface="Eras Medium ITC" panose="020B0602030504020804" pitchFamily="34" charset="0"/>
              </a:rPr>
              <a:t> </a:t>
            </a:r>
            <a:r>
              <a:rPr lang="en-US" sz="2800" b="0" dirty="0">
                <a:solidFill>
                  <a:srgbClr val="000000"/>
                </a:solidFill>
                <a:latin typeface="Eras Medium ITC" panose="020B0602030504020804" pitchFamily="34" charset="0"/>
              </a:rPr>
              <a:t>identify why it feels good to be kind to others.</a:t>
            </a:r>
          </a:p>
          <a:p>
            <a:pPr algn="ctr"/>
            <a:endParaRPr lang="en-US" sz="2800" b="0" dirty="0">
              <a:latin typeface="Eras Medium ITC" panose="020B0602030504020804" pitchFamily="34" charset="0"/>
            </a:endParaRPr>
          </a:p>
          <a:p>
            <a:pPr algn="ctr"/>
            <a:r>
              <a:rPr lang="en-US" sz="2800" i="1" u="sng" dirty="0">
                <a:solidFill>
                  <a:srgbClr val="3A8E8A"/>
                </a:solidFill>
                <a:latin typeface="Eras Medium ITC" panose="020B0602030504020804" pitchFamily="34" charset="0"/>
              </a:rPr>
              <a:t>I will</a:t>
            </a:r>
            <a:r>
              <a:rPr lang="en-US" sz="2800" i="1" dirty="0">
                <a:solidFill>
                  <a:srgbClr val="3A8E8A"/>
                </a:solidFill>
                <a:latin typeface="Eras Medium ITC" panose="020B0602030504020804" pitchFamily="34" charset="0"/>
              </a:rPr>
              <a:t> </a:t>
            </a:r>
            <a:r>
              <a:rPr lang="en-US" sz="2800" b="0" dirty="0">
                <a:solidFill>
                  <a:srgbClr val="000000"/>
                </a:solidFill>
                <a:latin typeface="Eras Medium ITC" panose="020B0602030504020804" pitchFamily="34" charset="0"/>
              </a:rPr>
              <a:t>discuss how being kind to others can be rewarding.</a:t>
            </a:r>
          </a:p>
        </p:txBody>
      </p:sp>
    </p:spTree>
    <p:custDataLst>
      <p:tags r:id="rId1"/>
    </p:custDataLst>
    <p:extLst>
      <p:ext uri="{BB962C8B-B14F-4D97-AF65-F5344CB8AC3E}">
        <p14:creationId xmlns:p14="http://schemas.microsoft.com/office/powerpoint/2010/main" val="307051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0A4133C-6ABD-4E4B-9C3D-33AC16A16C5D}"/>
              </a:ext>
            </a:extLst>
          </p:cNvPr>
          <p:cNvSpPr/>
          <p:nvPr/>
        </p:nvSpPr>
        <p:spPr>
          <a:xfrm>
            <a:off x="0" y="6115050"/>
            <a:ext cx="1657350" cy="742950"/>
          </a:xfrm>
          <a:prstGeom prst="rect">
            <a:avLst/>
          </a:prstGeom>
          <a:solidFill>
            <a:srgbClr val="7FA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F21FEA5-DD77-4587-B4A8-AAE93CF4556E}"/>
              </a:ext>
            </a:extLst>
          </p:cNvPr>
          <p:cNvSpPr txBox="1"/>
          <p:nvPr/>
        </p:nvSpPr>
        <p:spPr>
          <a:xfrm>
            <a:off x="4459779" y="1413063"/>
            <a:ext cx="7410796" cy="2308324"/>
          </a:xfrm>
          <a:prstGeom prst="rect">
            <a:avLst/>
          </a:prstGeom>
          <a:noFill/>
        </p:spPr>
        <p:txBody>
          <a:bodyPr wrap="square">
            <a:spAutoFit/>
          </a:bodyPr>
          <a:lstStyle/>
          <a:p>
            <a:pPr marL="285750" indent="-285750" algn="ctr" rtl="0" fontAlgn="base">
              <a:spcBef>
                <a:spcPts val="0"/>
              </a:spcBef>
              <a:spcAft>
                <a:spcPts val="0"/>
              </a:spcAft>
              <a:buFont typeface="Arial" panose="020B0604020202020204" pitchFamily="34" charset="0"/>
              <a:buChar char="•"/>
            </a:pPr>
            <a:r>
              <a:rPr lang="en-US" sz="3600" b="0" i="0" u="none" strike="noStrike" dirty="0">
                <a:solidFill>
                  <a:schemeClr val="accent2"/>
                </a:solidFill>
                <a:effectLst/>
                <a:latin typeface="Eras Medium ITC" panose="020B0602030504020804" pitchFamily="34" charset="0"/>
              </a:rPr>
              <a:t>Relationship skills</a:t>
            </a:r>
            <a:br>
              <a:rPr lang="en-US" sz="3600" b="0" i="0" u="none" strike="noStrike" dirty="0">
                <a:solidFill>
                  <a:schemeClr val="accent2"/>
                </a:solidFill>
                <a:effectLst/>
                <a:latin typeface="Eras Medium ITC" panose="020B0602030504020804" pitchFamily="34" charset="0"/>
              </a:rPr>
            </a:br>
            <a:endParaRPr lang="en-US" sz="3600" dirty="0">
              <a:solidFill>
                <a:schemeClr val="accent2"/>
              </a:solidFill>
              <a:latin typeface="Eras Medium ITC" panose="020B0602030504020804" pitchFamily="34" charset="0"/>
            </a:endParaRPr>
          </a:p>
          <a:p>
            <a:pPr marL="285750" indent="-285750" algn="ctr" rtl="0" fontAlgn="base">
              <a:spcBef>
                <a:spcPts val="0"/>
              </a:spcBef>
              <a:spcAft>
                <a:spcPts val="0"/>
              </a:spcAft>
              <a:buFont typeface="Arial" panose="020B0604020202020204" pitchFamily="34" charset="0"/>
              <a:buChar char="•"/>
            </a:pPr>
            <a:r>
              <a:rPr lang="en-US" sz="3600" b="0" i="0" u="none" strike="noStrike" dirty="0">
                <a:solidFill>
                  <a:srgbClr val="3FB7A3"/>
                </a:solidFill>
                <a:effectLst/>
                <a:latin typeface="Eras Medium ITC" panose="020B0602030504020804" pitchFamily="34" charset="0"/>
              </a:rPr>
              <a:t>Social awareness</a:t>
            </a:r>
            <a:br>
              <a:rPr lang="en-US" sz="3600" b="0" i="0" u="none" strike="noStrike" dirty="0">
                <a:solidFill>
                  <a:srgbClr val="3FB7A3"/>
                </a:solidFill>
                <a:effectLst/>
                <a:latin typeface="Eras Medium ITC" panose="020B0602030504020804" pitchFamily="34" charset="0"/>
              </a:rPr>
            </a:br>
            <a:endParaRPr lang="en-US" sz="3600" dirty="0">
              <a:solidFill>
                <a:srgbClr val="3FB7A3"/>
              </a:solidFill>
              <a:latin typeface="Eras Medium ITC" panose="020B0602030504020804" pitchFamily="34" charset="0"/>
            </a:endParaRPr>
          </a:p>
        </p:txBody>
      </p:sp>
      <p:sp>
        <p:nvSpPr>
          <p:cNvPr id="4" name="Title 2">
            <a:extLst>
              <a:ext uri="{FF2B5EF4-FFF2-40B4-BE49-F238E27FC236}">
                <a16:creationId xmlns:a16="http://schemas.microsoft.com/office/drawing/2014/main" id="{4155FA4F-C926-40DB-AE1D-14271676CDCD}"/>
              </a:ext>
            </a:extLst>
          </p:cNvPr>
          <p:cNvSpPr txBox="1">
            <a:spLocks/>
          </p:cNvSpPr>
          <p:nvPr/>
        </p:nvSpPr>
        <p:spPr>
          <a:xfrm>
            <a:off x="6801850" y="265974"/>
            <a:ext cx="2726654"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6000" dirty="0">
                <a:ln>
                  <a:solidFill>
                    <a:schemeClr val="accent2"/>
                  </a:solidFill>
                </a:ln>
                <a:solidFill>
                  <a:srgbClr val="5BC7B5"/>
                </a:solidFill>
              </a:rPr>
              <a:t>Skills</a:t>
            </a:r>
          </a:p>
        </p:txBody>
      </p:sp>
      <p:pic>
        <p:nvPicPr>
          <p:cNvPr id="6" name="Picture 5">
            <a:extLst>
              <a:ext uri="{FF2B5EF4-FFF2-40B4-BE49-F238E27FC236}">
                <a16:creationId xmlns:a16="http://schemas.microsoft.com/office/drawing/2014/main" id="{929BF85F-C0E3-4FA1-A33D-FD9E58812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6906" y="4267200"/>
            <a:ext cx="3785168" cy="2590800"/>
          </a:xfrm>
          <a:prstGeom prst="rect">
            <a:avLst/>
          </a:prstGeom>
        </p:spPr>
      </p:pic>
      <p:sp>
        <p:nvSpPr>
          <p:cNvPr id="2" name="TextBox 1">
            <a:extLst>
              <a:ext uri="{FF2B5EF4-FFF2-40B4-BE49-F238E27FC236}">
                <a16:creationId xmlns:a16="http://schemas.microsoft.com/office/drawing/2014/main" id="{E146536B-16B3-49D2-B2F5-DABA10D31079}"/>
              </a:ext>
            </a:extLst>
          </p:cNvPr>
          <p:cNvSpPr txBox="1"/>
          <p:nvPr/>
        </p:nvSpPr>
        <p:spPr>
          <a:xfrm>
            <a:off x="14171" y="1763618"/>
            <a:ext cx="4230637" cy="1383823"/>
          </a:xfrm>
          <a:prstGeom prst="rect">
            <a:avLst/>
          </a:prstGeom>
          <a:noFill/>
        </p:spPr>
        <p:txBody>
          <a:bodyPr wrap="square" rtlCol="0">
            <a:prstTxWarp prst="textWave1">
              <a:avLst/>
            </a:prstTxWarp>
            <a:spAutoFit/>
          </a:bodyPr>
          <a:lstStyle/>
          <a:p>
            <a:pPr algn="ctr"/>
            <a:r>
              <a:rPr lang="en-US" b="1" dirty="0">
                <a:ln w="6600">
                  <a:solidFill>
                    <a:schemeClr val="accent2"/>
                  </a:solidFill>
                  <a:prstDash val="solid"/>
                </a:ln>
                <a:solidFill>
                  <a:srgbClr val="FFFFFF"/>
                </a:solidFill>
                <a:effectLst>
                  <a:outerShdw dist="38100" dir="2700000" algn="tl" rotWithShape="0">
                    <a:schemeClr val="accent2"/>
                  </a:outerShdw>
                </a:effectLst>
                <a:latin typeface="Broadway" panose="04040905080B02020502" pitchFamily="82" charset="0"/>
                <a:cs typeface="Cavolini" panose="03000502040302020204" pitchFamily="66" charset="0"/>
              </a:rPr>
              <a:t>“It always seems impossible until it’s done.”</a:t>
            </a:r>
          </a:p>
        </p:txBody>
      </p:sp>
      <p:sp>
        <p:nvSpPr>
          <p:cNvPr id="5" name="TextBox 4">
            <a:extLst>
              <a:ext uri="{FF2B5EF4-FFF2-40B4-BE49-F238E27FC236}">
                <a16:creationId xmlns:a16="http://schemas.microsoft.com/office/drawing/2014/main" id="{15383178-DB31-4681-AE42-0EE01236AFB6}"/>
              </a:ext>
            </a:extLst>
          </p:cNvPr>
          <p:cNvSpPr txBox="1"/>
          <p:nvPr/>
        </p:nvSpPr>
        <p:spPr>
          <a:xfrm>
            <a:off x="3034407" y="3195651"/>
            <a:ext cx="1975333" cy="253916"/>
          </a:xfrm>
          <a:prstGeom prst="rect">
            <a:avLst/>
          </a:prstGeom>
          <a:noFill/>
        </p:spPr>
        <p:txBody>
          <a:bodyPr wrap="square" rtlCol="0">
            <a:spAutoFit/>
          </a:bodyPr>
          <a:lstStyle/>
          <a:p>
            <a:r>
              <a:rPr lang="en-US" sz="1050" dirty="0">
                <a:solidFill>
                  <a:schemeClr val="bg1"/>
                </a:solidFill>
                <a:latin typeface="Bradley Hand ITC" panose="03070402050302030203" pitchFamily="66" charset="0"/>
              </a:rPr>
              <a:t>~Nelson Mandela</a:t>
            </a:r>
          </a:p>
        </p:txBody>
      </p:sp>
    </p:spTree>
    <p:custDataLst>
      <p:tags r:id="rId1"/>
    </p:custDataLst>
    <p:extLst>
      <p:ext uri="{BB962C8B-B14F-4D97-AF65-F5344CB8AC3E}">
        <p14:creationId xmlns:p14="http://schemas.microsoft.com/office/powerpoint/2010/main" val="391569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unset, sun&#10;&#10;Description automatically generated">
            <a:extLst>
              <a:ext uri="{FF2B5EF4-FFF2-40B4-BE49-F238E27FC236}">
                <a16:creationId xmlns:a16="http://schemas.microsoft.com/office/drawing/2014/main" id="{043840A9-5B72-4139-9EED-D2FD30A0D853}"/>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flipV="1">
            <a:off x="-217714" y="559863"/>
            <a:ext cx="13577109" cy="10399923"/>
          </a:xfrm>
          <a:prstGeom prst="rect">
            <a:avLst/>
          </a:prstGeom>
        </p:spPr>
      </p:pic>
      <p:sp>
        <p:nvSpPr>
          <p:cNvPr id="22" name="TextBox 21">
            <a:extLst>
              <a:ext uri="{FF2B5EF4-FFF2-40B4-BE49-F238E27FC236}">
                <a16:creationId xmlns:a16="http://schemas.microsoft.com/office/drawing/2014/main" id="{E6CD951D-08FF-4569-B586-576F1B177077}"/>
              </a:ext>
            </a:extLst>
          </p:cNvPr>
          <p:cNvSpPr txBox="1"/>
          <p:nvPr/>
        </p:nvSpPr>
        <p:spPr>
          <a:xfrm>
            <a:off x="627018" y="144367"/>
            <a:ext cx="10972800" cy="830997"/>
          </a:xfrm>
          <a:prstGeom prst="rect">
            <a:avLst/>
          </a:prstGeom>
          <a:noFill/>
        </p:spPr>
        <p:txBody>
          <a:bodyPr wrap="square" rtlCol="0">
            <a:spAutoFit/>
          </a:bodyPr>
          <a:lstStyle/>
          <a:p>
            <a:pPr algn="ctr"/>
            <a:r>
              <a:rPr lang="en-US" sz="4800" dirty="0">
                <a:solidFill>
                  <a:schemeClr val="accent2"/>
                </a:solidFill>
                <a:latin typeface="Eras Bold ITC" panose="020B0907030504020204" pitchFamily="34" charset="0"/>
              </a:rPr>
              <a:t>Questions</a:t>
            </a:r>
          </a:p>
        </p:txBody>
      </p:sp>
      <p:sp>
        <p:nvSpPr>
          <p:cNvPr id="25" name="TextBox 24">
            <a:extLst>
              <a:ext uri="{FF2B5EF4-FFF2-40B4-BE49-F238E27FC236}">
                <a16:creationId xmlns:a16="http://schemas.microsoft.com/office/drawing/2014/main" id="{83ECB5D8-5548-4BC3-B853-7E68373B77AF}"/>
              </a:ext>
            </a:extLst>
          </p:cNvPr>
          <p:cNvSpPr txBox="1"/>
          <p:nvPr/>
        </p:nvSpPr>
        <p:spPr>
          <a:xfrm>
            <a:off x="1913918" y="1138650"/>
            <a:ext cx="8560106" cy="2062103"/>
          </a:xfrm>
          <a:prstGeom prst="rect">
            <a:avLst/>
          </a:prstGeom>
          <a:noFill/>
        </p:spPr>
        <p:txBody>
          <a:bodyPr wrap="square">
            <a:spAutoFit/>
          </a:bodyPr>
          <a:lstStyle/>
          <a:p>
            <a:pPr marL="457200" indent="-457200" algn="ctr" rtl="0">
              <a:spcBef>
                <a:spcPts val="0"/>
              </a:spcBef>
              <a:spcAft>
                <a:spcPts val="0"/>
              </a:spcAft>
              <a:buFont typeface="Arial" panose="020B0604020202020204" pitchFamily="34" charset="0"/>
              <a:buChar char="•"/>
            </a:pPr>
            <a:r>
              <a:rPr lang="en-US" sz="3200" b="1" i="0" u="none" strike="noStrike" dirty="0">
                <a:effectLst/>
                <a:latin typeface="Eras Medium ITC" panose="020B0602030504020804" pitchFamily="34" charset="0"/>
              </a:rPr>
              <a:t>What does it mean to feel a sense of accomplishment?</a:t>
            </a:r>
            <a:endParaRPr lang="en-US" sz="3200" b="1" dirty="0">
              <a:effectLst/>
              <a:latin typeface="Eras Medium ITC" panose="020B0602030504020804" pitchFamily="34" charset="0"/>
            </a:endParaRPr>
          </a:p>
          <a:p>
            <a:pPr marL="457200" indent="-457200" algn="ctr" rtl="0">
              <a:spcBef>
                <a:spcPts val="0"/>
              </a:spcBef>
              <a:spcAft>
                <a:spcPts val="0"/>
              </a:spcAft>
              <a:buFont typeface="Arial" panose="020B0604020202020204" pitchFamily="34" charset="0"/>
              <a:buChar char="•"/>
            </a:pPr>
            <a:r>
              <a:rPr lang="en-US" sz="3200" b="1" dirty="0">
                <a:latin typeface="Eras Medium ITC" panose="020B0602030504020804" pitchFamily="34" charset="0"/>
              </a:rPr>
              <a:t>What can you do to make yourself feel a sense of accomplishment?</a:t>
            </a:r>
            <a:endParaRPr lang="en-US" sz="3200" b="1" dirty="0">
              <a:effectLst/>
              <a:latin typeface="Eras Medium ITC" panose="020B0602030504020804" pitchFamily="34" charset="0"/>
            </a:endParaRPr>
          </a:p>
        </p:txBody>
      </p:sp>
      <p:sp>
        <p:nvSpPr>
          <p:cNvPr id="6" name="TextBox 5">
            <a:extLst>
              <a:ext uri="{FF2B5EF4-FFF2-40B4-BE49-F238E27FC236}">
                <a16:creationId xmlns:a16="http://schemas.microsoft.com/office/drawing/2014/main" id="{2497A24B-0BB3-4BD8-9241-BB3BDB549917}"/>
              </a:ext>
            </a:extLst>
          </p:cNvPr>
          <p:cNvSpPr txBox="1"/>
          <p:nvPr/>
        </p:nvSpPr>
        <p:spPr>
          <a:xfrm>
            <a:off x="338322" y="4189865"/>
            <a:ext cx="11379480" cy="1692771"/>
          </a:xfrm>
          <a:prstGeom prst="rect">
            <a:avLst/>
          </a:prstGeom>
          <a:noFill/>
        </p:spPr>
        <p:txBody>
          <a:bodyPr wrap="square" rtlCol="0">
            <a:prstTxWarp prst="textArchDown">
              <a:avLst/>
            </a:prstTxWarp>
            <a:spAutoFit/>
          </a:bodyPr>
          <a:lstStyle/>
          <a:p>
            <a:pPr algn="ctr"/>
            <a:r>
              <a:rPr lang="en-US" sz="5200" b="1" i="1" spc="50" dirty="0">
                <a:ln w="3175">
                  <a:solidFill>
                    <a:schemeClr val="accent2"/>
                  </a:solidFill>
                </a:ln>
                <a:solidFill>
                  <a:schemeClr val="accent6"/>
                </a:solidFill>
                <a:effectLst>
                  <a:innerShdw blurRad="63500" dist="50800" dir="13500000">
                    <a:srgbClr val="000000">
                      <a:alpha val="50000"/>
                    </a:srgbClr>
                  </a:innerShdw>
                </a:effectLst>
                <a:latin typeface="Gabriola" panose="04040605051002020D02" pitchFamily="82" charset="0"/>
              </a:rPr>
              <a:t>“Every Accomplishment Starts with the Decision to Try.”</a:t>
            </a:r>
          </a:p>
        </p:txBody>
      </p:sp>
    </p:spTree>
    <p:custDataLst>
      <p:tags r:id="rId1"/>
    </p:custDataLst>
    <p:extLst>
      <p:ext uri="{BB962C8B-B14F-4D97-AF65-F5344CB8AC3E}">
        <p14:creationId xmlns:p14="http://schemas.microsoft.com/office/powerpoint/2010/main" val="2989716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6442E2-45DB-4D37-AF60-665902659BFC}"/>
              </a:ext>
            </a:extLst>
          </p:cNvPr>
          <p:cNvSpPr txBox="1"/>
          <p:nvPr/>
        </p:nvSpPr>
        <p:spPr>
          <a:xfrm>
            <a:off x="2673457" y="1825387"/>
            <a:ext cx="9051010" cy="3539430"/>
          </a:xfrm>
          <a:prstGeom prst="rect">
            <a:avLst/>
          </a:prstGeom>
          <a:noFill/>
        </p:spPr>
        <p:txBody>
          <a:bodyPr wrap="square">
            <a:spAutoFit/>
          </a:bodyPr>
          <a:lstStyle/>
          <a:p>
            <a:pPr algn="ctr" rtl="0">
              <a:spcBef>
                <a:spcPts val="0"/>
              </a:spcBef>
              <a:spcAft>
                <a:spcPts val="0"/>
              </a:spcAft>
            </a:pPr>
            <a:r>
              <a:rPr lang="en-US" sz="2800" b="0" i="0" u="none" strike="noStrike" dirty="0">
                <a:solidFill>
                  <a:srgbClr val="3FB7A3"/>
                </a:solidFill>
                <a:effectLst/>
                <a:latin typeface="Eras Medium ITC" panose="020B0602030504020804" pitchFamily="34" charset="0"/>
              </a:rPr>
              <a:t>There are so many good things that happen when we are kind to others such as there are positive chemicals released in our brain, there are new relationships formed, there is self-esteem built. One of the most important things that happens is when we are kind to others is that it helps us to feel good. We learn things about ourselves when we take time out of our day to be kind to others. </a:t>
            </a:r>
            <a:endParaRPr lang="en-US" sz="2800" dirty="0">
              <a:solidFill>
                <a:srgbClr val="3FB7A3"/>
              </a:solidFill>
              <a:effectLst/>
              <a:latin typeface="Eras Medium ITC" panose="020B0602030504020804" pitchFamily="34" charset="0"/>
            </a:endParaRPr>
          </a:p>
        </p:txBody>
      </p:sp>
      <p:sp>
        <p:nvSpPr>
          <p:cNvPr id="4" name="Title 2">
            <a:extLst>
              <a:ext uri="{FF2B5EF4-FFF2-40B4-BE49-F238E27FC236}">
                <a16:creationId xmlns:a16="http://schemas.microsoft.com/office/drawing/2014/main" id="{38925C7A-CB0F-4A9D-A586-B7BB156C938F}"/>
              </a:ext>
            </a:extLst>
          </p:cNvPr>
          <p:cNvSpPr txBox="1">
            <a:spLocks/>
          </p:cNvSpPr>
          <p:nvPr/>
        </p:nvSpPr>
        <p:spPr>
          <a:xfrm>
            <a:off x="1945037" y="265974"/>
            <a:ext cx="10246963" cy="755015"/>
          </a:xfrm>
          <a:prstGeom prst="rect">
            <a:avLst/>
          </a:prstGeom>
        </p:spPr>
        <p:txBody>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pPr algn="ctr"/>
            <a:r>
              <a:rPr lang="en-US" sz="6000" dirty="0">
                <a:ln>
                  <a:solidFill>
                    <a:schemeClr val="accent2"/>
                  </a:solidFill>
                </a:ln>
                <a:solidFill>
                  <a:srgbClr val="5BC7B5"/>
                </a:solidFill>
              </a:rPr>
              <a:t>Thoughts</a:t>
            </a:r>
          </a:p>
        </p:txBody>
      </p:sp>
    </p:spTree>
    <p:custDataLst>
      <p:tags r:id="rId1"/>
    </p:custDataLst>
    <p:extLst>
      <p:ext uri="{BB962C8B-B14F-4D97-AF65-F5344CB8AC3E}">
        <p14:creationId xmlns:p14="http://schemas.microsoft.com/office/powerpoint/2010/main" val="338531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572B271-7E77-438A-86A3-A704106F84C4}"/>
              </a:ext>
            </a:extLst>
          </p:cNvPr>
          <p:cNvSpPr txBox="1">
            <a:spLocks/>
          </p:cNvSpPr>
          <p:nvPr/>
        </p:nvSpPr>
        <p:spPr>
          <a:xfrm>
            <a:off x="4632651" y="116853"/>
            <a:ext cx="4596353" cy="135680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accent2"/>
                </a:solidFill>
                <a:latin typeface="Eras Bold ITC" panose="020B0907030504020204" pitchFamily="34" charset="0"/>
                <a:ea typeface="+mj-ea"/>
                <a:cs typeface="+mj-cs"/>
              </a:defRPr>
            </a:lvl1pPr>
          </a:lstStyle>
          <a:p>
            <a:r>
              <a:rPr lang="en-US" sz="7700" i="1" spc="300" dirty="0">
                <a:solidFill>
                  <a:srgbClr val="F08019"/>
                </a:solidFill>
              </a:rPr>
              <a:t>Activity</a:t>
            </a:r>
          </a:p>
        </p:txBody>
      </p:sp>
      <p:sp>
        <p:nvSpPr>
          <p:cNvPr id="8" name="Content Placeholder 3">
            <a:extLst>
              <a:ext uri="{FF2B5EF4-FFF2-40B4-BE49-F238E27FC236}">
                <a16:creationId xmlns:a16="http://schemas.microsoft.com/office/drawing/2014/main" id="{7B4B411A-6276-4C6A-8894-0A1A69CDD702}"/>
              </a:ext>
            </a:extLst>
          </p:cNvPr>
          <p:cNvSpPr txBox="1">
            <a:spLocks/>
          </p:cNvSpPr>
          <p:nvPr/>
        </p:nvSpPr>
        <p:spPr>
          <a:xfrm>
            <a:off x="2375155" y="1473660"/>
            <a:ext cx="9111343" cy="200841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BC7B5"/>
                </a:solidFill>
                <a:latin typeface="Eras Medium ITC" panose="020B06020305040208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BC7B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BC7B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spcBef>
                <a:spcPts val="0"/>
              </a:spcBef>
              <a:spcAft>
                <a:spcPts val="0"/>
              </a:spcAft>
              <a:buNone/>
            </a:pPr>
            <a:r>
              <a:rPr lang="en-US" sz="3600" b="0" i="0" u="none" strike="noStrike" dirty="0">
                <a:solidFill>
                  <a:srgbClr val="3FB7A3"/>
                </a:solidFill>
                <a:effectLst/>
              </a:rPr>
              <a:t>Today, we are going to try to figure out what the impact is of doing a CAOK.  We are going to interview someone and develop questions to best decide what happens after a CAOK has </a:t>
            </a:r>
            <a:r>
              <a:rPr lang="en-US" sz="3600" dirty="0">
                <a:solidFill>
                  <a:srgbClr val="3FB7A3"/>
                </a:solidFill>
              </a:rPr>
              <a:t>occurred</a:t>
            </a:r>
            <a:r>
              <a:rPr lang="en-US" sz="3600" b="0" i="0" u="none" strike="noStrike" dirty="0">
                <a:solidFill>
                  <a:srgbClr val="3FB7A3"/>
                </a:solidFill>
                <a:effectLst/>
              </a:rPr>
              <a:t>. </a:t>
            </a:r>
            <a:endParaRPr lang="en-US" sz="3600" dirty="0">
              <a:solidFill>
                <a:srgbClr val="3FB7A3"/>
              </a:solidFill>
              <a:effectLst/>
            </a:endParaRPr>
          </a:p>
          <a:p>
            <a:pPr marL="0" indent="0" algn="ctr" rtl="0">
              <a:spcBef>
                <a:spcPts val="0"/>
              </a:spcBef>
              <a:spcAft>
                <a:spcPts val="0"/>
              </a:spcAft>
              <a:buNone/>
            </a:pPr>
            <a:endParaRPr lang="en-US" sz="3600" b="0" i="0" u="none" strike="noStrike" dirty="0">
              <a:solidFill>
                <a:srgbClr val="3FB7A3"/>
              </a:solidFill>
              <a:effectLst/>
            </a:endParaRPr>
          </a:p>
        </p:txBody>
      </p:sp>
      <p:sp>
        <p:nvSpPr>
          <p:cNvPr id="4" name="TextBox 3">
            <a:extLst>
              <a:ext uri="{FF2B5EF4-FFF2-40B4-BE49-F238E27FC236}">
                <a16:creationId xmlns:a16="http://schemas.microsoft.com/office/drawing/2014/main" id="{A003AD3F-9940-402D-9BC0-84B875179933}"/>
              </a:ext>
            </a:extLst>
          </p:cNvPr>
          <p:cNvSpPr txBox="1"/>
          <p:nvPr/>
        </p:nvSpPr>
        <p:spPr>
          <a:xfrm>
            <a:off x="2375155" y="3416842"/>
            <a:ext cx="3831772" cy="1138773"/>
          </a:xfrm>
          <a:prstGeom prst="rect">
            <a:avLst/>
          </a:prstGeom>
          <a:noFill/>
        </p:spPr>
        <p:txBody>
          <a:bodyPr wrap="square" rtlCol="0">
            <a:spAutoFit/>
          </a:bodyPr>
          <a:lstStyle/>
          <a:p>
            <a:pPr marL="0" indent="0" algn="r" rtl="0">
              <a:spcBef>
                <a:spcPts val="0"/>
              </a:spcBef>
              <a:spcAft>
                <a:spcPts val="0"/>
              </a:spcAft>
              <a:buNone/>
            </a:pPr>
            <a:br>
              <a:rPr lang="en-US" sz="1800" b="0" i="0" u="none" strike="noStrike" dirty="0">
                <a:solidFill>
                  <a:srgbClr val="3FB7A3"/>
                </a:solidFill>
                <a:effectLst/>
              </a:rPr>
            </a:br>
            <a:r>
              <a:rPr lang="en-US" sz="2500" dirty="0">
                <a:solidFill>
                  <a:srgbClr val="3FB7A3"/>
                </a:solidFill>
                <a:latin typeface="Eras Medium ITC" panose="020B0602030504020804" pitchFamily="34" charset="0"/>
              </a:rPr>
              <a:t>D</a:t>
            </a:r>
            <a:r>
              <a:rPr lang="en-US" sz="2500" b="0" i="0" u="none" strike="noStrike" dirty="0">
                <a:solidFill>
                  <a:srgbClr val="3FB7A3"/>
                </a:solidFill>
                <a:effectLst/>
                <a:latin typeface="Eras Medium ITC" panose="020B0602030504020804" pitchFamily="34" charset="0"/>
              </a:rPr>
              <a:t>evelop 3 questions you wish to ask.</a:t>
            </a:r>
          </a:p>
        </p:txBody>
      </p:sp>
      <p:sp>
        <p:nvSpPr>
          <p:cNvPr id="9" name="TextBox 8">
            <a:extLst>
              <a:ext uri="{FF2B5EF4-FFF2-40B4-BE49-F238E27FC236}">
                <a16:creationId xmlns:a16="http://schemas.microsoft.com/office/drawing/2014/main" id="{3C6048B8-0E9B-4C96-89A0-D3E2D0C6E754}"/>
              </a:ext>
            </a:extLst>
          </p:cNvPr>
          <p:cNvSpPr txBox="1"/>
          <p:nvPr/>
        </p:nvSpPr>
        <p:spPr>
          <a:xfrm>
            <a:off x="7979228" y="4153243"/>
            <a:ext cx="4027714" cy="861774"/>
          </a:xfrm>
          <a:prstGeom prst="rect">
            <a:avLst/>
          </a:prstGeom>
          <a:noFill/>
        </p:spPr>
        <p:txBody>
          <a:bodyPr wrap="square" rtlCol="0">
            <a:spAutoFit/>
          </a:bodyPr>
          <a:lstStyle/>
          <a:p>
            <a:r>
              <a:rPr lang="en-US" sz="2500" dirty="0">
                <a:solidFill>
                  <a:srgbClr val="3FB7A3"/>
                </a:solidFill>
                <a:latin typeface="Eras Medium ITC" panose="020B0602030504020804" pitchFamily="34" charset="0"/>
              </a:rPr>
              <a:t>P</a:t>
            </a:r>
            <a:r>
              <a:rPr lang="en-US" sz="2500" b="0" i="0" u="none" strike="noStrike" dirty="0">
                <a:solidFill>
                  <a:srgbClr val="3FB7A3"/>
                </a:solidFill>
                <a:effectLst/>
                <a:latin typeface="Eras Medium ITC" panose="020B0602030504020804" pitchFamily="34" charset="0"/>
              </a:rPr>
              <a:t>ick who you are going to interview.</a:t>
            </a:r>
            <a:endParaRPr lang="en-US" sz="2500" dirty="0">
              <a:latin typeface="Eras Medium ITC" panose="020B0602030504020804" pitchFamily="34" charset="0"/>
            </a:endParaRPr>
          </a:p>
        </p:txBody>
      </p:sp>
      <p:sp>
        <p:nvSpPr>
          <p:cNvPr id="10" name="TextBox 9">
            <a:extLst>
              <a:ext uri="{FF2B5EF4-FFF2-40B4-BE49-F238E27FC236}">
                <a16:creationId xmlns:a16="http://schemas.microsoft.com/office/drawing/2014/main" id="{F8781B5A-3EF7-4110-BF05-A99393A1A61A}"/>
              </a:ext>
            </a:extLst>
          </p:cNvPr>
          <p:cNvSpPr txBox="1"/>
          <p:nvPr/>
        </p:nvSpPr>
        <p:spPr>
          <a:xfrm>
            <a:off x="4296485" y="5226784"/>
            <a:ext cx="5268686" cy="1631216"/>
          </a:xfrm>
          <a:prstGeom prst="rect">
            <a:avLst/>
          </a:prstGeom>
          <a:noFill/>
        </p:spPr>
        <p:txBody>
          <a:bodyPr wrap="square" rtlCol="0">
            <a:spAutoFit/>
          </a:bodyPr>
          <a:lstStyle/>
          <a:p>
            <a:pPr algn="ctr"/>
            <a:r>
              <a:rPr lang="en-US" sz="2500" b="0" i="0" u="none" strike="noStrike" dirty="0">
                <a:solidFill>
                  <a:srgbClr val="3FB7A3"/>
                </a:solidFill>
                <a:effectLst/>
                <a:latin typeface="Eras Medium ITC" panose="020B0602030504020804" pitchFamily="34" charset="0"/>
              </a:rPr>
              <a:t>It’s important that they first find someone who has had a CAOK.  If they haven’t experienced a CAOK, they won’t qualify.</a:t>
            </a:r>
            <a:endParaRPr lang="en-US" sz="2500" dirty="0">
              <a:latin typeface="Eras Medium ITC" panose="020B0602030504020804" pitchFamily="34" charset="0"/>
            </a:endParaRPr>
          </a:p>
        </p:txBody>
      </p:sp>
      <p:sp>
        <p:nvSpPr>
          <p:cNvPr id="11" name="Rectangle 10">
            <a:extLst>
              <a:ext uri="{FF2B5EF4-FFF2-40B4-BE49-F238E27FC236}">
                <a16:creationId xmlns:a16="http://schemas.microsoft.com/office/drawing/2014/main" id="{5A338225-979F-40ED-9605-0DF420A9BE27}"/>
              </a:ext>
            </a:extLst>
          </p:cNvPr>
          <p:cNvSpPr/>
          <p:nvPr/>
        </p:nvSpPr>
        <p:spPr>
          <a:xfrm>
            <a:off x="1835135" y="2970566"/>
            <a:ext cx="814647" cy="1585049"/>
          </a:xfrm>
          <a:prstGeom prst="rect">
            <a:avLst/>
          </a:prstGeom>
          <a:noFill/>
        </p:spPr>
        <p:txBody>
          <a:bodyPr wrap="none" lIns="91440" tIns="45720" rIns="91440" bIns="45720">
            <a:spAutoFit/>
          </a:bodyPr>
          <a:lstStyle/>
          <a:p>
            <a:pPr algn="ctr"/>
            <a:r>
              <a:rPr lang="en-US" sz="9700" b="1" cap="none" spc="0" dirty="0">
                <a:ln w="6600">
                  <a:solidFill>
                    <a:schemeClr val="accent2"/>
                  </a:solidFill>
                  <a:prstDash val="solid"/>
                </a:ln>
                <a:solidFill>
                  <a:srgbClr val="FFFFFF"/>
                </a:solidFill>
                <a:effectLst>
                  <a:outerShdw dist="38100" dir="2700000" algn="tl" rotWithShape="0">
                    <a:schemeClr val="accent2"/>
                  </a:outerShdw>
                </a:effectLst>
              </a:rPr>
              <a:t>1</a:t>
            </a:r>
          </a:p>
        </p:txBody>
      </p:sp>
      <p:sp>
        <p:nvSpPr>
          <p:cNvPr id="13" name="TextBox 12">
            <a:extLst>
              <a:ext uri="{FF2B5EF4-FFF2-40B4-BE49-F238E27FC236}">
                <a16:creationId xmlns:a16="http://schemas.microsoft.com/office/drawing/2014/main" id="{B811877C-D396-49E9-8065-6321462F8DEB}"/>
              </a:ext>
            </a:extLst>
          </p:cNvPr>
          <p:cNvSpPr txBox="1"/>
          <p:nvPr/>
        </p:nvSpPr>
        <p:spPr>
          <a:xfrm>
            <a:off x="6930826" y="3391773"/>
            <a:ext cx="1584651" cy="1569660"/>
          </a:xfrm>
          <a:prstGeom prst="rect">
            <a:avLst/>
          </a:prstGeom>
          <a:noFill/>
        </p:spPr>
        <p:txBody>
          <a:bodyPr wrap="square">
            <a:spAutoFit/>
          </a:bodyPr>
          <a:lstStyle/>
          <a:p>
            <a:pPr algn="ctr"/>
            <a:r>
              <a:rPr lang="en-US" sz="9600" b="1" cap="none" spc="0" dirty="0">
                <a:ln w="6600">
                  <a:solidFill>
                    <a:schemeClr val="accent2"/>
                  </a:solidFill>
                  <a:prstDash val="solid"/>
                </a:ln>
                <a:solidFill>
                  <a:srgbClr val="FFFFFF"/>
                </a:solidFill>
                <a:effectLst>
                  <a:outerShdw dist="38100" dir="2700000" algn="tl" rotWithShape="0">
                    <a:schemeClr val="accent2"/>
                  </a:outerShdw>
                </a:effectLst>
              </a:rPr>
              <a:t>2</a:t>
            </a:r>
          </a:p>
        </p:txBody>
      </p:sp>
      <p:sp>
        <p:nvSpPr>
          <p:cNvPr id="18" name="Rectangle 17">
            <a:extLst>
              <a:ext uri="{FF2B5EF4-FFF2-40B4-BE49-F238E27FC236}">
                <a16:creationId xmlns:a16="http://schemas.microsoft.com/office/drawing/2014/main" id="{44EAB46F-B12E-4B82-A71D-4B062E20AB97}"/>
              </a:ext>
            </a:extLst>
          </p:cNvPr>
          <p:cNvSpPr/>
          <p:nvPr/>
        </p:nvSpPr>
        <p:spPr>
          <a:xfrm rot="14754382">
            <a:off x="9322954" y="4421799"/>
            <a:ext cx="2175839" cy="2523768"/>
          </a:xfrm>
          <a:prstGeom prst="rect">
            <a:avLst/>
          </a:prstGeom>
          <a:noFill/>
        </p:spPr>
        <p:txBody>
          <a:bodyPr wrap="square" lIns="91440" tIns="45720" rIns="91440" bIns="45720">
            <a:spAutoFit/>
          </a:bodyPr>
          <a:lstStyle/>
          <a:p>
            <a:pPr algn="ctr"/>
            <a:r>
              <a:rPr lang="en-US" sz="15800" b="1" dirty="0">
                <a:ln w="6600">
                  <a:solidFill>
                    <a:schemeClr val="accent2"/>
                  </a:solidFill>
                  <a:prstDash val="solid"/>
                </a:ln>
                <a:solidFill>
                  <a:srgbClr val="FFFFFF"/>
                </a:solidFill>
                <a:effectLst>
                  <a:outerShdw dist="38100" dir="2700000" algn="tl" rotWithShape="0">
                    <a:schemeClr val="accent2"/>
                  </a:outerShdw>
                </a:effectLst>
                <a:latin typeface="Wingdings" panose="05000000000000000000" pitchFamily="2" charset="2"/>
              </a:rPr>
              <a:t>G</a:t>
            </a:r>
            <a:endParaRPr lang="en-US" sz="158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1" name="Rectangle 20">
            <a:extLst>
              <a:ext uri="{FF2B5EF4-FFF2-40B4-BE49-F238E27FC236}">
                <a16:creationId xmlns:a16="http://schemas.microsoft.com/office/drawing/2014/main" id="{6CDEC2C0-182C-4EFB-81A4-F768AB246C22}"/>
              </a:ext>
            </a:extLst>
          </p:cNvPr>
          <p:cNvSpPr/>
          <p:nvPr/>
        </p:nvSpPr>
        <p:spPr>
          <a:xfrm>
            <a:off x="0" y="6309360"/>
            <a:ext cx="1595120" cy="548640"/>
          </a:xfrm>
          <a:prstGeom prst="rect">
            <a:avLst/>
          </a:prstGeom>
          <a:solidFill>
            <a:srgbClr val="7FA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22E0F96-9E87-4C73-BF02-04FCD5460384}"/>
              </a:ext>
            </a:extLst>
          </p:cNvPr>
          <p:cNvSpPr/>
          <p:nvPr/>
        </p:nvSpPr>
        <p:spPr>
          <a:xfrm>
            <a:off x="0" y="0"/>
            <a:ext cx="1595120" cy="548640"/>
          </a:xfrm>
          <a:prstGeom prst="rect">
            <a:avLst/>
          </a:prstGeom>
          <a:solidFill>
            <a:srgbClr val="90B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5C55BE9-BB51-480A-9DD3-2A79A3D236F8}"/>
              </a:ext>
            </a:extLst>
          </p:cNvPr>
          <p:cNvSpPr txBox="1"/>
          <p:nvPr/>
        </p:nvSpPr>
        <p:spPr>
          <a:xfrm rot="16200000">
            <a:off x="-2565750" y="3093959"/>
            <a:ext cx="6785208" cy="830997"/>
          </a:xfrm>
          <a:prstGeom prst="rect">
            <a:avLst/>
          </a:prstGeom>
          <a:noFill/>
        </p:spPr>
        <p:txBody>
          <a:bodyPr wrap="square" rtlCol="0">
            <a:spAutoFit/>
            <a:scene3d>
              <a:camera prst="orthographicFront"/>
              <a:lightRig rig="threePt" dir="t"/>
            </a:scene3d>
            <a:sp3d extrusionH="57150">
              <a:bevelT w="69850" h="38100" prst="cross"/>
            </a:sp3d>
          </a:bodyPr>
          <a:lstStyle/>
          <a:p>
            <a:pPr algn="ctr"/>
            <a:r>
              <a:rPr lang="en-US" sz="2400" b="1" i="1" dirty="0">
                <a:ln w="38100">
                  <a:solidFill>
                    <a:schemeClr val="bg1"/>
                  </a:solidFill>
                </a:ln>
                <a:solidFill>
                  <a:schemeClr val="bg1"/>
                </a:solidFill>
                <a:effectLst>
                  <a:outerShdw blurRad="50800" dist="38100" dir="5400000" algn="t" rotWithShape="0">
                    <a:prstClr val="black">
                      <a:alpha val="40000"/>
                    </a:prstClr>
                  </a:outerShdw>
                </a:effectLst>
                <a:latin typeface="Bradley Hand ITC" panose="03070402050302030203" pitchFamily="66" charset="0"/>
              </a:rPr>
              <a:t>Successful people ask questions.  They seek new teachers.  They’re always learning.  </a:t>
            </a:r>
          </a:p>
        </p:txBody>
      </p:sp>
    </p:spTree>
    <p:custDataLst>
      <p:tags r:id="rId1"/>
    </p:custDataLst>
    <p:extLst>
      <p:ext uri="{BB962C8B-B14F-4D97-AF65-F5344CB8AC3E}">
        <p14:creationId xmlns:p14="http://schemas.microsoft.com/office/powerpoint/2010/main" val="128267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Background pattern&#10;&#10;Description automatically generated">
            <a:extLst>
              <a:ext uri="{FF2B5EF4-FFF2-40B4-BE49-F238E27FC236}">
                <a16:creationId xmlns:a16="http://schemas.microsoft.com/office/drawing/2014/main" id="{84F7C182-10BF-4C6C-90E2-376350631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19474">
            <a:off x="10092663" y="-101114"/>
            <a:ext cx="1187937" cy="867172"/>
          </a:xfrm>
          <a:prstGeom prst="rect">
            <a:avLst/>
          </a:prstGeom>
        </p:spPr>
      </p:pic>
      <p:pic>
        <p:nvPicPr>
          <p:cNvPr id="2" name="Picture 1">
            <a:extLst>
              <a:ext uri="{FF2B5EF4-FFF2-40B4-BE49-F238E27FC236}">
                <a16:creationId xmlns:a16="http://schemas.microsoft.com/office/drawing/2014/main" id="{BFA605DC-EE0B-47FE-A89E-E492026D140F}"/>
              </a:ext>
            </a:extLst>
          </p:cNvPr>
          <p:cNvPicPr>
            <a:picLocks noChangeAspect="1"/>
          </p:cNvPicPr>
          <p:nvPr/>
        </p:nvPicPr>
        <p:blipFill>
          <a:blip r:embed="rId5"/>
          <a:stretch>
            <a:fillRect/>
          </a:stretch>
        </p:blipFill>
        <p:spPr>
          <a:xfrm rot="21307434">
            <a:off x="2300787" y="417972"/>
            <a:ext cx="4726036" cy="60220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22" name="Group 21">
            <a:extLst>
              <a:ext uri="{FF2B5EF4-FFF2-40B4-BE49-F238E27FC236}">
                <a16:creationId xmlns:a16="http://schemas.microsoft.com/office/drawing/2014/main" id="{B20A9574-36C7-4059-A27C-2DAD010CA15E}"/>
              </a:ext>
            </a:extLst>
          </p:cNvPr>
          <p:cNvGrpSpPr/>
          <p:nvPr/>
        </p:nvGrpSpPr>
        <p:grpSpPr>
          <a:xfrm>
            <a:off x="7966723" y="233151"/>
            <a:ext cx="3508997" cy="6624849"/>
            <a:chOff x="7966723" y="233151"/>
            <a:chExt cx="3508997" cy="6624849"/>
          </a:xfrm>
        </p:grpSpPr>
        <p:pic>
          <p:nvPicPr>
            <p:cNvPr id="16" name="Picture 15" descr="Background pattern&#10;&#10;Description automatically generated">
              <a:extLst>
                <a:ext uri="{FF2B5EF4-FFF2-40B4-BE49-F238E27FC236}">
                  <a16:creationId xmlns:a16="http://schemas.microsoft.com/office/drawing/2014/main" id="{6EB95637-ADEB-4C52-B190-2E82781F0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176963">
              <a:off x="7806340" y="2054542"/>
              <a:ext cx="1187937" cy="867172"/>
            </a:xfrm>
            <a:prstGeom prst="rect">
              <a:avLst/>
            </a:prstGeom>
          </p:spPr>
        </p:pic>
        <p:pic>
          <p:nvPicPr>
            <p:cNvPr id="19" name="Picture 18" descr="Background pattern&#10;&#10;Description automatically generated">
              <a:extLst>
                <a:ext uri="{FF2B5EF4-FFF2-40B4-BE49-F238E27FC236}">
                  <a16:creationId xmlns:a16="http://schemas.microsoft.com/office/drawing/2014/main" id="{347619A4-384E-44F0-BB9F-1ECC5B13D0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565715">
              <a:off x="9941771" y="818756"/>
              <a:ext cx="1402080" cy="738821"/>
            </a:xfrm>
            <a:prstGeom prst="rect">
              <a:avLst/>
            </a:prstGeom>
          </p:spPr>
        </p:pic>
        <p:pic>
          <p:nvPicPr>
            <p:cNvPr id="18" name="Picture 17" descr="Background pattern&#10;&#10;Description automatically generated">
              <a:extLst>
                <a:ext uri="{FF2B5EF4-FFF2-40B4-BE49-F238E27FC236}">
                  <a16:creationId xmlns:a16="http://schemas.microsoft.com/office/drawing/2014/main" id="{29942E9B-A0B5-4065-B431-CFE9B42687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9132">
              <a:off x="9123092" y="858287"/>
              <a:ext cx="1187937" cy="867172"/>
            </a:xfrm>
            <a:prstGeom prst="rect">
              <a:avLst/>
            </a:prstGeom>
          </p:spPr>
        </p:pic>
        <p:pic>
          <p:nvPicPr>
            <p:cNvPr id="17" name="Picture 16" descr="Background pattern&#10;&#10;Description automatically generated">
              <a:extLst>
                <a:ext uri="{FF2B5EF4-FFF2-40B4-BE49-F238E27FC236}">
                  <a16:creationId xmlns:a16="http://schemas.microsoft.com/office/drawing/2014/main" id="{57483553-CDEC-43C2-969E-A522993F7C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9618170">
              <a:off x="8115701" y="1206916"/>
              <a:ext cx="1402080" cy="738821"/>
            </a:xfrm>
            <a:prstGeom prst="rect">
              <a:avLst/>
            </a:prstGeom>
          </p:spPr>
        </p:pic>
        <p:pic>
          <p:nvPicPr>
            <p:cNvPr id="13" name="Picture 12" descr="Background pattern&#10;&#10;Description automatically generated">
              <a:extLst>
                <a:ext uri="{FF2B5EF4-FFF2-40B4-BE49-F238E27FC236}">
                  <a16:creationId xmlns:a16="http://schemas.microsoft.com/office/drawing/2014/main" id="{1D438A86-6CE9-4A62-907A-28E39CD5FC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202570">
              <a:off x="9529204" y="3590726"/>
              <a:ext cx="1402080" cy="738821"/>
            </a:xfrm>
            <a:prstGeom prst="rect">
              <a:avLst/>
            </a:prstGeom>
          </p:spPr>
        </p:pic>
        <p:pic>
          <p:nvPicPr>
            <p:cNvPr id="12" name="Picture 11" descr="Background pattern&#10;&#10;Description automatically generated">
              <a:extLst>
                <a:ext uri="{FF2B5EF4-FFF2-40B4-BE49-F238E27FC236}">
                  <a16:creationId xmlns:a16="http://schemas.microsoft.com/office/drawing/2014/main" id="{553C107A-817D-44E3-81CF-21502C43D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3103" y="3596381"/>
              <a:ext cx="1187937" cy="867172"/>
            </a:xfrm>
            <a:prstGeom prst="rect">
              <a:avLst/>
            </a:prstGeom>
          </p:spPr>
        </p:pic>
        <p:sp>
          <p:nvSpPr>
            <p:cNvPr id="3" name="TextBox 2">
              <a:extLst>
                <a:ext uri="{FF2B5EF4-FFF2-40B4-BE49-F238E27FC236}">
                  <a16:creationId xmlns:a16="http://schemas.microsoft.com/office/drawing/2014/main" id="{E164D68B-91D9-4AD2-9549-E81DB61CF17A}"/>
                </a:ext>
              </a:extLst>
            </p:cNvPr>
            <p:cNvSpPr txBox="1"/>
            <p:nvPr/>
          </p:nvSpPr>
          <p:spPr>
            <a:xfrm>
              <a:off x="8153400" y="2123440"/>
              <a:ext cx="3322320" cy="826532"/>
            </a:xfrm>
            <a:prstGeom prst="rect">
              <a:avLst/>
            </a:prstGeom>
            <a:noFill/>
          </p:spPr>
          <p:txBody>
            <a:bodyPr wrap="square" rtlCol="0">
              <a:spAutoFit/>
            </a:bodyPr>
            <a:lstStyle/>
            <a:p>
              <a:endParaRPr lang="en-US" dirty="0"/>
            </a:p>
          </p:txBody>
        </p:sp>
        <p:pic>
          <p:nvPicPr>
            <p:cNvPr id="6" name="Picture 5" descr="Diagram&#10;&#10;Description automatically generated with low confidence">
              <a:extLst>
                <a:ext uri="{FF2B5EF4-FFF2-40B4-BE49-F238E27FC236}">
                  <a16:creationId xmlns:a16="http://schemas.microsoft.com/office/drawing/2014/main" id="{BC243AEB-E4CA-4804-A974-02AC35FD53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14560" y="5313680"/>
              <a:ext cx="1559919" cy="1544320"/>
            </a:xfrm>
            <a:prstGeom prst="rect">
              <a:avLst/>
            </a:prstGeom>
          </p:spPr>
        </p:pic>
        <p:pic>
          <p:nvPicPr>
            <p:cNvPr id="8" name="Picture 7" descr="Background pattern&#10;&#10;Description automatically generated">
              <a:extLst>
                <a:ext uri="{FF2B5EF4-FFF2-40B4-BE49-F238E27FC236}">
                  <a16:creationId xmlns:a16="http://schemas.microsoft.com/office/drawing/2014/main" id="{DE53FFE5-9D50-4A50-93DE-60CE8355D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0591" y="5096748"/>
              <a:ext cx="1187937" cy="867172"/>
            </a:xfrm>
            <a:prstGeom prst="rect">
              <a:avLst/>
            </a:prstGeom>
          </p:spPr>
        </p:pic>
        <p:sp>
          <p:nvSpPr>
            <p:cNvPr id="4" name="TextBox 3">
              <a:extLst>
                <a:ext uri="{FF2B5EF4-FFF2-40B4-BE49-F238E27FC236}">
                  <a16:creationId xmlns:a16="http://schemas.microsoft.com/office/drawing/2014/main" id="{049660CA-5C68-4057-9622-2E998A9560E4}"/>
                </a:ext>
              </a:extLst>
            </p:cNvPr>
            <p:cNvSpPr txBox="1"/>
            <p:nvPr/>
          </p:nvSpPr>
          <p:spPr>
            <a:xfrm>
              <a:off x="8482229" y="233151"/>
              <a:ext cx="2190487" cy="6188074"/>
            </a:xfrm>
            <a:prstGeom prst="rect">
              <a:avLst/>
            </a:prstGeom>
            <a:noFill/>
          </p:spPr>
          <p:txBody>
            <a:bodyPr wrap="square" rtlCol="0">
              <a:prstTxWarp prst="textFadeDown">
                <a:avLst>
                  <a:gd name="adj" fmla="val 36551"/>
                </a:avLst>
              </a:prstTxWarp>
              <a:spAutoFit/>
            </a:bodyPr>
            <a:lstStyle/>
            <a:p>
              <a:pPr algn="ctr"/>
              <a:r>
                <a:rPr lang="en-US" sz="3000" b="1" dirty="0">
                  <a:latin typeface="Harrington" panose="04040505050A02020702" pitchFamily="82" charset="0"/>
                </a:rPr>
                <a:t>Others</a:t>
              </a:r>
            </a:p>
            <a:p>
              <a:pPr algn="ctr"/>
              <a:endParaRPr lang="en-US" sz="3000" b="1" dirty="0">
                <a:latin typeface="Harrington" panose="04040505050A02020702" pitchFamily="82" charset="0"/>
              </a:endParaRPr>
            </a:p>
            <a:p>
              <a:pPr algn="ctr"/>
              <a:r>
                <a:rPr lang="en-US" sz="3000" b="1" dirty="0">
                  <a:latin typeface="Harrington" panose="04040505050A02020702" pitchFamily="82" charset="0"/>
                </a:rPr>
                <a:t>Lifting</a:t>
              </a:r>
            </a:p>
            <a:p>
              <a:pPr algn="ctr"/>
              <a:endParaRPr lang="en-US" sz="3000" b="1" dirty="0">
                <a:latin typeface="Harrington" panose="04040505050A02020702" pitchFamily="82" charset="0"/>
              </a:endParaRPr>
            </a:p>
            <a:p>
              <a:pPr algn="ctr"/>
              <a:r>
                <a:rPr lang="en-US" sz="3000" b="1" dirty="0">
                  <a:latin typeface="Harrington" panose="04040505050A02020702" pitchFamily="82" charset="0"/>
                </a:rPr>
                <a:t>By</a:t>
              </a:r>
            </a:p>
            <a:p>
              <a:pPr algn="ctr"/>
              <a:endParaRPr lang="en-US" sz="3000" b="1" dirty="0">
                <a:latin typeface="Harrington" panose="04040505050A02020702" pitchFamily="82" charset="0"/>
              </a:endParaRPr>
            </a:p>
            <a:p>
              <a:pPr algn="ctr"/>
              <a:r>
                <a:rPr lang="en-US" sz="3000" b="1" dirty="0">
                  <a:latin typeface="Harrington" panose="04040505050A02020702" pitchFamily="82" charset="0"/>
                </a:rPr>
                <a:t>Rise</a:t>
              </a:r>
            </a:p>
            <a:p>
              <a:pPr algn="ctr"/>
              <a:endParaRPr lang="en-US" sz="3000" b="1" dirty="0">
                <a:latin typeface="Harrington" panose="04040505050A02020702" pitchFamily="82" charset="0"/>
              </a:endParaRPr>
            </a:p>
            <a:p>
              <a:pPr algn="ctr"/>
              <a:r>
                <a:rPr lang="en-US" sz="3000" b="1" dirty="0">
                  <a:latin typeface="Harrington" panose="04040505050A02020702" pitchFamily="82" charset="0"/>
                </a:rPr>
                <a:t>We</a:t>
              </a:r>
            </a:p>
          </p:txBody>
        </p:sp>
        <p:pic>
          <p:nvPicPr>
            <p:cNvPr id="10" name="Picture 9" descr="Background pattern&#10;&#10;Description automatically generated">
              <a:extLst>
                <a:ext uri="{FF2B5EF4-FFF2-40B4-BE49-F238E27FC236}">
                  <a16:creationId xmlns:a16="http://schemas.microsoft.com/office/drawing/2014/main" id="{D0576435-3C83-46EE-B6D1-D3D66CB459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774481">
              <a:off x="7990839" y="4727337"/>
              <a:ext cx="1402080" cy="738821"/>
            </a:xfrm>
            <a:prstGeom prst="rect">
              <a:avLst/>
            </a:prstGeom>
          </p:spPr>
        </p:pic>
        <p:pic>
          <p:nvPicPr>
            <p:cNvPr id="14" name="Picture 13" descr="Background pattern&#10;&#10;Description automatically generated">
              <a:extLst>
                <a:ext uri="{FF2B5EF4-FFF2-40B4-BE49-F238E27FC236}">
                  <a16:creationId xmlns:a16="http://schemas.microsoft.com/office/drawing/2014/main" id="{B55BC6E1-666A-4169-BAEA-C0B2835E8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9132">
              <a:off x="10101012" y="2824031"/>
              <a:ext cx="1187937" cy="867172"/>
            </a:xfrm>
            <a:prstGeom prst="rect">
              <a:avLst/>
            </a:prstGeom>
          </p:spPr>
        </p:pic>
        <p:pic>
          <p:nvPicPr>
            <p:cNvPr id="15" name="Picture 14" descr="Background pattern&#10;&#10;Description automatically generated">
              <a:extLst>
                <a:ext uri="{FF2B5EF4-FFF2-40B4-BE49-F238E27FC236}">
                  <a16:creationId xmlns:a16="http://schemas.microsoft.com/office/drawing/2014/main" id="{66C39BE6-F49C-47ED-9CEB-AC82EE06A2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351760">
              <a:off x="8782867" y="2341822"/>
              <a:ext cx="1402080" cy="738821"/>
            </a:xfrm>
            <a:prstGeom prst="rect">
              <a:avLst/>
            </a:prstGeom>
          </p:spPr>
        </p:pic>
      </p:grpSp>
      <p:pic>
        <p:nvPicPr>
          <p:cNvPr id="23" name="Picture 22" descr="Diagram&#10;&#10;Description automatically generated with low confidence">
            <a:extLst>
              <a:ext uri="{FF2B5EF4-FFF2-40B4-BE49-F238E27FC236}">
                <a16:creationId xmlns:a16="http://schemas.microsoft.com/office/drawing/2014/main" id="{598CAF2A-29A9-453C-B3C8-7A5AE65F1BC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9261850" flipH="1">
            <a:off x="9605967" y="5621635"/>
            <a:ext cx="1579954" cy="1544320"/>
          </a:xfrm>
          <a:prstGeom prst="rect">
            <a:avLst/>
          </a:prstGeom>
        </p:spPr>
      </p:pic>
      <p:pic>
        <p:nvPicPr>
          <p:cNvPr id="24" name="Picture 23" descr="Diagram&#10;&#10;Description automatically generated with low confidence">
            <a:extLst>
              <a:ext uri="{FF2B5EF4-FFF2-40B4-BE49-F238E27FC236}">
                <a16:creationId xmlns:a16="http://schemas.microsoft.com/office/drawing/2014/main" id="{214E5EB7-C862-40B4-8C55-183113E38FF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0851030" y="5764033"/>
            <a:ext cx="1579954" cy="1544320"/>
          </a:xfrm>
          <a:prstGeom prst="rect">
            <a:avLst/>
          </a:prstGeom>
        </p:spPr>
      </p:pic>
      <p:pic>
        <p:nvPicPr>
          <p:cNvPr id="25" name="Picture 24" descr="Diagram&#10;&#10;Description automatically generated with low confidence">
            <a:extLst>
              <a:ext uri="{FF2B5EF4-FFF2-40B4-BE49-F238E27FC236}">
                <a16:creationId xmlns:a16="http://schemas.microsoft.com/office/drawing/2014/main" id="{55802FE0-EEC8-4A19-A7BD-33BC6B0963D6}"/>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1445464" y="5668513"/>
            <a:ext cx="1579954" cy="1544320"/>
          </a:xfrm>
          <a:prstGeom prst="rect">
            <a:avLst/>
          </a:prstGeom>
        </p:spPr>
      </p:pic>
      <p:pic>
        <p:nvPicPr>
          <p:cNvPr id="27" name="Picture 26" descr="A picture containing text, vector graphics&#10;&#10;Description automatically generated">
            <a:extLst>
              <a:ext uri="{FF2B5EF4-FFF2-40B4-BE49-F238E27FC236}">
                <a16:creationId xmlns:a16="http://schemas.microsoft.com/office/drawing/2014/main" id="{695F7703-967C-4D2C-A3FD-920DB0CB4E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642885" flipH="1">
            <a:off x="10965531" y="5848392"/>
            <a:ext cx="1194882" cy="1090804"/>
          </a:xfrm>
          <a:prstGeom prst="rect">
            <a:avLst/>
          </a:prstGeom>
          <a:effectLst>
            <a:outerShdw blurRad="50800" dist="38100" dir="10800000" algn="r" rotWithShape="0">
              <a:prstClr val="black">
                <a:alpha val="40000"/>
              </a:prstClr>
            </a:outerShdw>
          </a:effectLst>
          <a:scene3d>
            <a:camera prst="perspectiveAbove"/>
            <a:lightRig rig="threePt" dir="t"/>
          </a:scene3d>
        </p:spPr>
      </p:pic>
    </p:spTree>
    <p:custDataLst>
      <p:tags r:id="rId1"/>
    </p:custDataLst>
    <p:extLst>
      <p:ext uri="{BB962C8B-B14F-4D97-AF65-F5344CB8AC3E}">
        <p14:creationId xmlns:p14="http://schemas.microsoft.com/office/powerpoint/2010/main" val="2302290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ek 1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ek 2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eek 3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eek 4 Background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TotalTime>
  <Words>347</Words>
  <Application>Microsoft Office PowerPoint</Application>
  <PresentationFormat>Widescreen</PresentationFormat>
  <Paragraphs>56</Paragraphs>
  <Slides>8</Slides>
  <Notes>3</Notes>
  <HiddenSlides>1</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8</vt:i4>
      </vt:variant>
    </vt:vector>
  </HeadingPairs>
  <TitlesOfParts>
    <vt:vector size="21" baseType="lpstr">
      <vt:lpstr>Arial</vt:lpstr>
      <vt:lpstr>Bradley Hand ITC</vt:lpstr>
      <vt:lpstr>Broadway</vt:lpstr>
      <vt:lpstr>Calibri</vt:lpstr>
      <vt:lpstr>Eras Bold ITC</vt:lpstr>
      <vt:lpstr>Eras Medium ITC</vt:lpstr>
      <vt:lpstr>Gabriola</vt:lpstr>
      <vt:lpstr>Harrington</vt:lpstr>
      <vt:lpstr>Wingdings</vt:lpstr>
      <vt:lpstr>Week 1 Backgrounds</vt:lpstr>
      <vt:lpstr>Week 2 Backgrounds</vt:lpstr>
      <vt:lpstr>Week 3 Backgrounds</vt:lpstr>
      <vt:lpstr>Week 4 Backgrounds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Dowdee</dc:creator>
  <cp:lastModifiedBy>Cody Green</cp:lastModifiedBy>
  <cp:revision>33</cp:revision>
  <dcterms:created xsi:type="dcterms:W3CDTF">2021-03-23T18:25:43Z</dcterms:created>
  <dcterms:modified xsi:type="dcterms:W3CDTF">2022-09-15T19:14:32Z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2A03B625-EEC4-49E6-9FE2-EA1359BBBF16</vt:lpwstr>
  </property>
  <property fmtid="{D5CDD505-2E9C-101B-9397-08002B2CF9AE}" pid="3" name="ArticulatePath">
    <vt:lpwstr>HS - C - Wk3 - 0.TeachingSlides</vt:lpwstr>
  </property>
</Properties>
</file>